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8" r:id="rId2"/>
    <p:sldId id="261" r:id="rId3"/>
    <p:sldId id="256" r:id="rId4"/>
    <p:sldId id="257" r:id="rId5"/>
    <p:sldId id="259" r:id="rId6"/>
    <p:sldId id="260"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17CAC1-F940-4CDC-BBAF-D91F02F321EF}" v="30" dt="2020-03-18T14:06:00.8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268" autoAdjust="0"/>
  </p:normalViewPr>
  <p:slideViewPr>
    <p:cSldViewPr snapToGrid="0">
      <p:cViewPr varScale="1">
        <p:scale>
          <a:sx n="52" d="100"/>
          <a:sy n="52" d="100"/>
        </p:scale>
        <p:origin x="1434" y="66"/>
      </p:cViewPr>
      <p:guideLst/>
    </p:cSldViewPr>
  </p:slideViewPr>
  <p:notesTextViewPr>
    <p:cViewPr>
      <p:scale>
        <a:sx n="1" d="1"/>
        <a:sy n="1" d="1"/>
      </p:scale>
      <p:origin x="0" y="-8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13ADE-DC97-4AB3-92ED-003D2574F46A}" type="datetimeFigureOut">
              <a:rPr lang="nl-NL" smtClean="0"/>
              <a:t>19-3-2020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765E01-2C13-4612-B2A4-8DB3BC8B5A6D}" type="slidenum">
              <a:rPr lang="nl-NL" smtClean="0"/>
              <a:t>‹nr.›</a:t>
            </a:fld>
            <a:endParaRPr lang="nl-NL"/>
          </a:p>
        </p:txBody>
      </p:sp>
    </p:spTree>
    <p:extLst>
      <p:ext uri="{BB962C8B-B14F-4D97-AF65-F5344CB8AC3E}">
        <p14:creationId xmlns:p14="http://schemas.microsoft.com/office/powerpoint/2010/main" val="3609988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3</a:t>
            </a:fld>
            <a:endParaRPr lang="nl-NL"/>
          </a:p>
        </p:txBody>
      </p:sp>
    </p:spTree>
    <p:extLst>
      <p:ext uri="{BB962C8B-B14F-4D97-AF65-F5344CB8AC3E}">
        <p14:creationId xmlns:p14="http://schemas.microsoft.com/office/powerpoint/2010/main" val="46451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fontAlgn="t"/>
            <a:r>
              <a:rPr lang="nl-NL" sz="1200" b="0" i="0" kern="1200" dirty="0">
                <a:solidFill>
                  <a:schemeClr val="tx1"/>
                </a:solidFill>
                <a:effectLst/>
                <a:latin typeface="+mn-lt"/>
                <a:ea typeface="+mn-ea"/>
                <a:cs typeface="+mn-cs"/>
              </a:rPr>
              <a:t>De veiligheid van ons voedsel is een van de belangrijkste kwaliteitsaspecten van voedsel. Om deze veiligheid te garanderen zijn zowel in de landbouw als in de handel voedselveiligheidscertificaten (VVC) in het leven geroepen. </a:t>
            </a:r>
          </a:p>
          <a:p>
            <a:pPr fontAlgn="t"/>
            <a:r>
              <a:rPr lang="nl-NL" sz="1200" b="0" i="0" kern="1200" dirty="0" err="1">
                <a:solidFill>
                  <a:schemeClr val="tx1"/>
                </a:solidFill>
                <a:effectLst/>
                <a:latin typeface="+mn-lt"/>
                <a:ea typeface="+mn-ea"/>
                <a:cs typeface="+mn-cs"/>
              </a:rPr>
              <a:t>VoedselKwaliteit</a:t>
            </a:r>
            <a:r>
              <a:rPr lang="nl-NL" sz="1200" b="0" i="0" kern="1200" dirty="0">
                <a:solidFill>
                  <a:schemeClr val="tx1"/>
                </a:solidFill>
                <a:effectLst/>
                <a:latin typeface="+mn-lt"/>
                <a:ea typeface="+mn-ea"/>
                <a:cs typeface="+mn-cs"/>
              </a:rPr>
              <a:t> Loonwerk (VKL) is het kwaliteitssysteem voor de sector Agrarische Loonwerk, waarmee de loonwerker kan aantonen dat hij aan de eisen van de landbouw en handel voldoet. VKL verhoud zich tot deze certificaten zoals wordt weergegeven in de afbeelding</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5</a:t>
            </a:fld>
            <a:endParaRPr lang="nl-NL"/>
          </a:p>
        </p:txBody>
      </p:sp>
    </p:spTree>
    <p:extLst>
      <p:ext uri="{BB962C8B-B14F-4D97-AF65-F5344CB8AC3E}">
        <p14:creationId xmlns:p14="http://schemas.microsoft.com/office/powerpoint/2010/main" val="2561205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kunt je klanten laten zien dat je een sticker, logo voeren factuur, veilig omgaan met voedsel. </a:t>
            </a:r>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8</a:t>
            </a:fld>
            <a:endParaRPr lang="nl-NL"/>
          </a:p>
        </p:txBody>
      </p:sp>
    </p:spTree>
    <p:extLst>
      <p:ext uri="{BB962C8B-B14F-4D97-AF65-F5344CB8AC3E}">
        <p14:creationId xmlns:p14="http://schemas.microsoft.com/office/powerpoint/2010/main" val="4073447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kenmerken van </a:t>
            </a:r>
            <a:r>
              <a:rPr lang="nl-NL" dirty="0" err="1"/>
              <a:t>vkl</a:t>
            </a:r>
            <a:r>
              <a:rPr lang="nl-NL" dirty="0"/>
              <a:t>.</a:t>
            </a:r>
          </a:p>
          <a:p>
            <a:r>
              <a:rPr lang="nl-NL" dirty="0"/>
              <a:t>Als je </a:t>
            </a:r>
            <a:r>
              <a:rPr lang="nl-NL" dirty="0" err="1"/>
              <a:t>vkl</a:t>
            </a:r>
            <a:r>
              <a:rPr lang="nl-NL" dirty="0"/>
              <a:t> hebt mag je het logo voeren op de facturen. Op de machines moet je stickers voeren wanneer deze </a:t>
            </a:r>
            <a:r>
              <a:rPr lang="nl-NL" dirty="0" err="1"/>
              <a:t>gekeurt</a:t>
            </a:r>
            <a:r>
              <a:rPr lang="nl-NL" dirty="0"/>
              <a:t> zijn en door wie. Dit moeten twee mensen doen. Waarop de machines </a:t>
            </a:r>
            <a:r>
              <a:rPr lang="nl-NL" dirty="0" err="1"/>
              <a:t>gekeurt</a:t>
            </a:r>
            <a:r>
              <a:rPr lang="nl-NL" dirty="0"/>
              <a:t> worden staat in de afvink lijst. Een van de kenmerken is een veilig verhaal. Je kan met </a:t>
            </a:r>
            <a:r>
              <a:rPr lang="nl-NL" dirty="0" err="1"/>
              <a:t>vkl</a:t>
            </a:r>
            <a:r>
              <a:rPr lang="nl-NL" dirty="0"/>
              <a:t> aangeven hoe waarom en wie zaken heeft gedaan. Dat is ook een stukje </a:t>
            </a:r>
            <a:r>
              <a:rPr lang="nl-NL" dirty="0" err="1"/>
              <a:t>trac</a:t>
            </a:r>
            <a:r>
              <a:rPr lang="nl-NL" dirty="0"/>
              <a:t> en </a:t>
            </a:r>
            <a:r>
              <a:rPr lang="nl-NL" dirty="0" err="1"/>
              <a:t>tracing</a:t>
            </a:r>
            <a:r>
              <a:rPr lang="nl-NL" dirty="0"/>
              <a:t>. Je kan </a:t>
            </a:r>
            <a:r>
              <a:rPr lang="nl-NL" dirty="0" err="1"/>
              <a:t>bijv</a:t>
            </a:r>
            <a:r>
              <a:rPr lang="nl-NL" dirty="0"/>
              <a:t> terug zien wie er vorig jaar met de spuit is weg geweest, welk weer het was, wat die heeft gespoten en waarom. Zo kun je tot en met de loonwerker terug gaan. Als de melk bijvoorbeeld niet goed is. Kan het aan het voer liggen. Dan kun je nakijken wie het voer heeft gemaakt en hoe ze dat hebben behandelt. Dat bied een stuk veiligheid. Terug naar de bron van besmetting bijvoorbeeld.</a:t>
            </a:r>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9</a:t>
            </a:fld>
            <a:endParaRPr lang="nl-NL"/>
          </a:p>
        </p:txBody>
      </p:sp>
    </p:spTree>
    <p:extLst>
      <p:ext uri="{BB962C8B-B14F-4D97-AF65-F5344CB8AC3E}">
        <p14:creationId xmlns:p14="http://schemas.microsoft.com/office/powerpoint/2010/main" val="1679336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Vkl</a:t>
            </a:r>
            <a:r>
              <a:rPr lang="nl-NL" dirty="0"/>
              <a:t> heeft niet perse een strenge wetgeving maar het is wel heel erg veel theorie. Hoe dat hier thuis zo gaat. De werknemers schrijven op in hun boeken wat ze hebben gedaan en  de rest omstandigheden. Ze kunnen dan laten zien wat ze hebben gedaan. Mijn moeder neemt die dan allemaal over en zet die in de </a:t>
            </a:r>
            <a:r>
              <a:rPr lang="nl-NL" dirty="0" err="1"/>
              <a:t>vkl</a:t>
            </a:r>
            <a:r>
              <a:rPr lang="nl-NL" dirty="0"/>
              <a:t> bestanden. Die moet zij bewaren. Het is niet perse dat het veel werk is om op te schrijven wie welke tractor heeft gewassen maar wel om er extra bij te houden. Zij moet van 6 mensen terug koppelen wat ze hebben gedaan en wat de omstandigheden waren. </a:t>
            </a:r>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10</a:t>
            </a:fld>
            <a:endParaRPr lang="nl-NL"/>
          </a:p>
        </p:txBody>
      </p:sp>
    </p:spTree>
    <p:extLst>
      <p:ext uri="{BB962C8B-B14F-4D97-AF65-F5344CB8AC3E}">
        <p14:creationId xmlns:p14="http://schemas.microsoft.com/office/powerpoint/2010/main" val="2754537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Nederland loopt voorop als het gaat over voedselveiligheid. Dit komt omdat er zoveel certificeringen zijn. Als je in </a:t>
            </a:r>
            <a:r>
              <a:rPr lang="nl-NL" dirty="0" err="1"/>
              <a:t>nederland</a:t>
            </a:r>
            <a:r>
              <a:rPr lang="nl-NL" dirty="0"/>
              <a:t> een pak kant en klaren </a:t>
            </a:r>
            <a:r>
              <a:rPr lang="nl-NL" dirty="0" err="1"/>
              <a:t>pannekoeken</a:t>
            </a:r>
            <a:r>
              <a:rPr lang="nl-NL" dirty="0"/>
              <a:t> koopt kun je precies achterhalen waar de melk, meel, graan enzovoort vandaan komt. Je kan er zelfs </a:t>
            </a:r>
            <a:r>
              <a:rPr lang="nl-NL" dirty="0" err="1"/>
              <a:t>achterkomen</a:t>
            </a:r>
            <a:r>
              <a:rPr lang="nl-NL" dirty="0"/>
              <a:t> wie de granen heeft geoogst en met welke machines dat zijn gedaan en wanneer die schoon zijn gemaakt. </a:t>
            </a:r>
          </a:p>
          <a:p>
            <a:endParaRPr lang="nl-NL" dirty="0"/>
          </a:p>
          <a:p>
            <a:r>
              <a:rPr lang="nl-NL" dirty="0"/>
              <a:t>In het buitenland kopen ze dan ook graag onze producten omdat wij over de afgelopen 40/50 jaar heen een vertrouwen op hebben </a:t>
            </a:r>
            <a:r>
              <a:rPr lang="nl-NL" dirty="0" err="1"/>
              <a:t>gebouwt</a:t>
            </a:r>
            <a:r>
              <a:rPr lang="nl-NL" dirty="0"/>
              <a:t>. Dit komt omdat er nooit geen grote schandalen zijn geweest over het </a:t>
            </a:r>
            <a:r>
              <a:rPr lang="nl-NL" dirty="0" err="1"/>
              <a:t>nederlands</a:t>
            </a:r>
            <a:r>
              <a:rPr lang="nl-NL" dirty="0"/>
              <a:t> product. En al zijn die er wel kunnen we meteen aangeven hoe dat komt en waar de bron is begonnen.</a:t>
            </a:r>
          </a:p>
          <a:p>
            <a:endParaRPr lang="nl-NL" dirty="0"/>
          </a:p>
          <a:p>
            <a:r>
              <a:rPr lang="nl-NL" dirty="0"/>
              <a:t>In </a:t>
            </a:r>
            <a:r>
              <a:rPr lang="nl-NL" dirty="0" err="1"/>
              <a:t>nederland</a:t>
            </a:r>
            <a:r>
              <a:rPr lang="nl-NL" dirty="0"/>
              <a:t> hangen bijna alle keuringen aan elkaar. Als je bijvoorbeeld bij de MC Donalds een frietje haalt kun je er vanuit gaan dat de aardappels minimaal 4 keer gebeurt zijn geweest. Dat begint bij het keuren van pootgoed, grondanalyse, </a:t>
            </a:r>
            <a:r>
              <a:rPr lang="nl-NL" dirty="0" err="1"/>
              <a:t>vkl</a:t>
            </a:r>
            <a:r>
              <a:rPr lang="nl-NL" dirty="0"/>
              <a:t>, in de opslag, naar de fabriek, als ze de fabriek vertrekken, als ze bij de friettent aankomen. Zo kunnen we elke schakel in de kring keuren en ook zien.</a:t>
            </a:r>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11</a:t>
            </a:fld>
            <a:endParaRPr lang="nl-NL"/>
          </a:p>
        </p:txBody>
      </p:sp>
    </p:spTree>
    <p:extLst>
      <p:ext uri="{BB962C8B-B14F-4D97-AF65-F5344CB8AC3E}">
        <p14:creationId xmlns:p14="http://schemas.microsoft.com/office/powerpoint/2010/main" val="1205538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Tot slot,</a:t>
            </a:r>
          </a:p>
          <a:p>
            <a:endParaRPr lang="nl-NL" dirty="0"/>
          </a:p>
          <a:p>
            <a:r>
              <a:rPr lang="nl-NL" dirty="0"/>
              <a:t>We willen graag u bedanken voor het meedenken en mee willend zijn in deze situatie. </a:t>
            </a:r>
          </a:p>
          <a:p>
            <a:r>
              <a:rPr lang="nl-NL" dirty="0"/>
              <a:t>Ook vinden wij het fijn dat we goed hebben kunnen samen werken en samen hebben kunnen beslissen wie wat heeft gemaakt.</a:t>
            </a:r>
          </a:p>
          <a:p>
            <a:r>
              <a:rPr lang="nl-NL" dirty="0"/>
              <a:t>De eerste drie hoofdstukken waren van Max, de 2</a:t>
            </a:r>
            <a:r>
              <a:rPr lang="nl-NL" baseline="30000" dirty="0"/>
              <a:t>de</a:t>
            </a:r>
            <a:r>
              <a:rPr lang="nl-NL" dirty="0"/>
              <a:t> 3 hoofstukken van Roelien en de laatste 4 onderdelen van Vera.</a:t>
            </a:r>
          </a:p>
          <a:p>
            <a:r>
              <a:rPr lang="nl-NL" dirty="0"/>
              <a:t>Als er nog vragen zijn horen we het graag via teams of over de mail. </a:t>
            </a:r>
          </a:p>
          <a:p>
            <a:r>
              <a:rPr lang="nl-NL" dirty="0"/>
              <a:t>Groetjes Max, Roelien &amp; Vera</a:t>
            </a:r>
          </a:p>
          <a:p>
            <a:endParaRPr lang="nl-NL" dirty="0"/>
          </a:p>
          <a:p>
            <a:r>
              <a:rPr lang="nl-NL" dirty="0"/>
              <a:t>Alvast een </a:t>
            </a:r>
            <a:r>
              <a:rPr lang="nl-NL"/>
              <a:t>fijn weekend!</a:t>
            </a:r>
            <a:endParaRPr lang="nl-NL" dirty="0"/>
          </a:p>
        </p:txBody>
      </p:sp>
      <p:sp>
        <p:nvSpPr>
          <p:cNvPr id="4" name="Tijdelijke aanduiding voor dianummer 3"/>
          <p:cNvSpPr>
            <a:spLocks noGrp="1"/>
          </p:cNvSpPr>
          <p:nvPr>
            <p:ph type="sldNum" sz="quarter" idx="5"/>
          </p:nvPr>
        </p:nvSpPr>
        <p:spPr/>
        <p:txBody>
          <a:bodyPr/>
          <a:lstStyle/>
          <a:p>
            <a:fld id="{03765E01-2C13-4612-B2A4-8DB3BC8B5A6D}" type="slidenum">
              <a:rPr lang="nl-NL" smtClean="0"/>
              <a:t>12</a:t>
            </a:fld>
            <a:endParaRPr lang="nl-NL"/>
          </a:p>
        </p:txBody>
      </p:sp>
    </p:spTree>
    <p:extLst>
      <p:ext uri="{BB962C8B-B14F-4D97-AF65-F5344CB8AC3E}">
        <p14:creationId xmlns:p14="http://schemas.microsoft.com/office/powerpoint/2010/main" val="3875135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1606253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2803625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56944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422276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7638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18425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3061370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249557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50224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7DE8D2E-42E0-4D8D-840F-2BB28AF52128}" type="datetimeFigureOut">
              <a:rPr lang="nl-NL" smtClean="0"/>
              <a:t>19-3-2020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416386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7DE8D2E-42E0-4D8D-840F-2BB28AF52128}" type="datetimeFigureOut">
              <a:rPr lang="nl-NL" smtClean="0"/>
              <a:t>19-3-2020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794262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7DE8D2E-42E0-4D8D-840F-2BB28AF52128}" type="datetimeFigureOut">
              <a:rPr lang="nl-NL" smtClean="0"/>
              <a:t>19-3-2020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65910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7DE8D2E-42E0-4D8D-840F-2BB28AF52128}" type="datetimeFigureOut">
              <a:rPr lang="nl-NL" smtClean="0"/>
              <a:t>19-3-2020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412997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E8D2E-42E0-4D8D-840F-2BB28AF52128}" type="datetimeFigureOut">
              <a:rPr lang="nl-NL" smtClean="0"/>
              <a:t>19-3-2020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2146830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27DE8D2E-42E0-4D8D-840F-2BB28AF52128}" type="datetimeFigureOut">
              <a:rPr lang="nl-NL" smtClean="0"/>
              <a:t>19-3-2020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401718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27DE8D2E-42E0-4D8D-840F-2BB28AF52128}" type="datetimeFigureOut">
              <a:rPr lang="nl-NL" smtClean="0"/>
              <a:t>19-3-2020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28719D2-3C26-450E-82F8-25D40E2D1120}" type="slidenum">
              <a:rPr lang="nl-NL" smtClean="0"/>
              <a:t>‹nr.›</a:t>
            </a:fld>
            <a:endParaRPr lang="nl-NL"/>
          </a:p>
        </p:txBody>
      </p:sp>
    </p:spTree>
    <p:extLst>
      <p:ext uri="{BB962C8B-B14F-4D97-AF65-F5344CB8AC3E}">
        <p14:creationId xmlns:p14="http://schemas.microsoft.com/office/powerpoint/2010/main" val="308928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DE8D2E-42E0-4D8D-840F-2BB28AF52128}" type="datetimeFigureOut">
              <a:rPr lang="nl-NL" smtClean="0"/>
              <a:t>19-3-2020</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28719D2-3C26-450E-82F8-25D40E2D1120}" type="slidenum">
              <a:rPr lang="nl-NL" smtClean="0"/>
              <a:t>‹nr.›</a:t>
            </a:fld>
            <a:endParaRPr lang="nl-NL"/>
          </a:p>
        </p:txBody>
      </p:sp>
    </p:spTree>
    <p:extLst>
      <p:ext uri="{BB962C8B-B14F-4D97-AF65-F5344CB8AC3E}">
        <p14:creationId xmlns:p14="http://schemas.microsoft.com/office/powerpoint/2010/main" val="595395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3ED080-60E7-4AF9-8469-A1F4A2BC72FF}"/>
              </a:ext>
            </a:extLst>
          </p:cNvPr>
          <p:cNvSpPr>
            <a:spLocks noGrp="1"/>
          </p:cNvSpPr>
          <p:nvPr>
            <p:ph type="ctrTitle"/>
          </p:nvPr>
        </p:nvSpPr>
        <p:spPr/>
        <p:txBody>
          <a:bodyPr/>
          <a:lstStyle/>
          <a:p>
            <a:r>
              <a:rPr lang="nl-NL" dirty="0"/>
              <a:t>Presentatie VKL</a:t>
            </a:r>
          </a:p>
        </p:txBody>
      </p:sp>
      <p:sp>
        <p:nvSpPr>
          <p:cNvPr id="3" name="Ondertitel 2">
            <a:extLst>
              <a:ext uri="{FF2B5EF4-FFF2-40B4-BE49-F238E27FC236}">
                <a16:creationId xmlns:a16="http://schemas.microsoft.com/office/drawing/2014/main" id="{81A408FB-2697-43BF-902F-6B884F560FF7}"/>
              </a:ext>
            </a:extLst>
          </p:cNvPr>
          <p:cNvSpPr>
            <a:spLocks noGrp="1"/>
          </p:cNvSpPr>
          <p:nvPr>
            <p:ph type="subTitle" idx="1"/>
          </p:nvPr>
        </p:nvSpPr>
        <p:spPr/>
        <p:txBody>
          <a:bodyPr>
            <a:normAutofit lnSpcReduction="10000"/>
          </a:bodyPr>
          <a:lstStyle/>
          <a:p>
            <a:r>
              <a:rPr lang="nl-NL" dirty="0"/>
              <a:t>Max de groot</a:t>
            </a:r>
          </a:p>
          <a:p>
            <a:r>
              <a:rPr lang="nl-NL" dirty="0"/>
              <a:t>Vera Verstegen</a:t>
            </a:r>
          </a:p>
          <a:p>
            <a:r>
              <a:rPr lang="nl-NL" dirty="0"/>
              <a:t>Roelien </a:t>
            </a:r>
            <a:r>
              <a:rPr lang="nl-NL" dirty="0" err="1"/>
              <a:t>vermeulen</a:t>
            </a:r>
            <a:r>
              <a:rPr lang="nl-NL" dirty="0"/>
              <a:t> </a:t>
            </a:r>
          </a:p>
        </p:txBody>
      </p:sp>
      <p:pic>
        <p:nvPicPr>
          <p:cNvPr id="4" name="Afbeelding 3">
            <a:extLst>
              <a:ext uri="{FF2B5EF4-FFF2-40B4-BE49-F238E27FC236}">
                <a16:creationId xmlns:a16="http://schemas.microsoft.com/office/drawing/2014/main" id="{979C9C9B-4F60-4FEA-B63F-F25E8EBD8309}"/>
              </a:ext>
            </a:extLst>
          </p:cNvPr>
          <p:cNvPicPr>
            <a:picLocks noChangeAspect="1"/>
          </p:cNvPicPr>
          <p:nvPr/>
        </p:nvPicPr>
        <p:blipFill>
          <a:blip r:embed="rId2"/>
          <a:stretch>
            <a:fillRect/>
          </a:stretch>
        </p:blipFill>
        <p:spPr>
          <a:xfrm>
            <a:off x="3799402" y="708516"/>
            <a:ext cx="3170566" cy="2377925"/>
          </a:xfrm>
          <a:prstGeom prst="rect">
            <a:avLst/>
          </a:prstGeom>
        </p:spPr>
      </p:pic>
    </p:spTree>
    <p:extLst>
      <p:ext uri="{BB962C8B-B14F-4D97-AF65-F5344CB8AC3E}">
        <p14:creationId xmlns:p14="http://schemas.microsoft.com/office/powerpoint/2010/main" val="3012883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3BC24-8884-4F1E-9161-FA481173F811}"/>
              </a:ext>
            </a:extLst>
          </p:cNvPr>
          <p:cNvSpPr>
            <a:spLocks noGrp="1"/>
          </p:cNvSpPr>
          <p:nvPr>
            <p:ph type="title"/>
          </p:nvPr>
        </p:nvSpPr>
        <p:spPr/>
        <p:txBody>
          <a:bodyPr/>
          <a:lstStyle/>
          <a:p>
            <a:r>
              <a:rPr lang="nl-NL" dirty="0"/>
              <a:t>Strenge wetgeving</a:t>
            </a:r>
          </a:p>
        </p:txBody>
      </p:sp>
      <p:sp>
        <p:nvSpPr>
          <p:cNvPr id="3" name="Tijdelijke aanduiding voor inhoud 2">
            <a:extLst>
              <a:ext uri="{FF2B5EF4-FFF2-40B4-BE49-F238E27FC236}">
                <a16:creationId xmlns:a16="http://schemas.microsoft.com/office/drawing/2014/main" id="{A0A58FCA-BC74-4EC6-B850-DCCDBA6C1D95}"/>
              </a:ext>
            </a:extLst>
          </p:cNvPr>
          <p:cNvSpPr>
            <a:spLocks noGrp="1"/>
          </p:cNvSpPr>
          <p:nvPr>
            <p:ph idx="1"/>
          </p:nvPr>
        </p:nvSpPr>
        <p:spPr/>
        <p:txBody>
          <a:bodyPr/>
          <a:lstStyle/>
          <a:p>
            <a:r>
              <a:rPr lang="nl-NL" dirty="0"/>
              <a:t>De wetgeving van </a:t>
            </a:r>
            <a:r>
              <a:rPr lang="nl-NL" dirty="0" err="1"/>
              <a:t>vkl</a:t>
            </a:r>
            <a:endParaRPr lang="nl-NL" dirty="0"/>
          </a:p>
        </p:txBody>
      </p:sp>
    </p:spTree>
    <p:extLst>
      <p:ext uri="{BB962C8B-B14F-4D97-AF65-F5344CB8AC3E}">
        <p14:creationId xmlns:p14="http://schemas.microsoft.com/office/powerpoint/2010/main" val="3023063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E8C95-F1BA-4833-8AB5-DF1D345C1DEC}"/>
              </a:ext>
            </a:extLst>
          </p:cNvPr>
          <p:cNvSpPr>
            <a:spLocks noGrp="1"/>
          </p:cNvSpPr>
          <p:nvPr>
            <p:ph type="title"/>
          </p:nvPr>
        </p:nvSpPr>
        <p:spPr/>
        <p:txBody>
          <a:bodyPr/>
          <a:lstStyle/>
          <a:p>
            <a:r>
              <a:rPr lang="nl-NL" dirty="0"/>
              <a:t>Vertrouwen Nederlands product</a:t>
            </a:r>
          </a:p>
        </p:txBody>
      </p:sp>
      <p:sp>
        <p:nvSpPr>
          <p:cNvPr id="3" name="Tijdelijke aanduiding voor inhoud 2">
            <a:extLst>
              <a:ext uri="{FF2B5EF4-FFF2-40B4-BE49-F238E27FC236}">
                <a16:creationId xmlns:a16="http://schemas.microsoft.com/office/drawing/2014/main" id="{FF10A8BB-45BC-458B-86E2-03AD0DE06E9F}"/>
              </a:ext>
            </a:extLst>
          </p:cNvPr>
          <p:cNvSpPr>
            <a:spLocks noGrp="1"/>
          </p:cNvSpPr>
          <p:nvPr>
            <p:ph idx="1"/>
          </p:nvPr>
        </p:nvSpPr>
        <p:spPr/>
        <p:txBody>
          <a:bodyPr/>
          <a:lstStyle/>
          <a:p>
            <a:r>
              <a:rPr lang="nl-NL" dirty="0"/>
              <a:t>Door registratie</a:t>
            </a:r>
          </a:p>
          <a:p>
            <a:r>
              <a:rPr lang="nl-NL" dirty="0"/>
              <a:t>Vertrouwen producten over de jaren heen</a:t>
            </a:r>
          </a:p>
          <a:p>
            <a:r>
              <a:rPr lang="nl-NL" dirty="0"/>
              <a:t>Vele keuringsdiensten</a:t>
            </a:r>
          </a:p>
          <a:p>
            <a:endParaRPr lang="nl-NL" dirty="0"/>
          </a:p>
        </p:txBody>
      </p:sp>
    </p:spTree>
    <p:extLst>
      <p:ext uri="{BB962C8B-B14F-4D97-AF65-F5344CB8AC3E}">
        <p14:creationId xmlns:p14="http://schemas.microsoft.com/office/powerpoint/2010/main" val="3883570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4CA2B2-40BF-437B-B30A-46F25E3A0357}"/>
              </a:ext>
            </a:extLst>
          </p:cNvPr>
          <p:cNvSpPr>
            <a:spLocks noGrp="1"/>
          </p:cNvSpPr>
          <p:nvPr>
            <p:ph type="title"/>
          </p:nvPr>
        </p:nvSpPr>
        <p:spPr/>
        <p:txBody>
          <a:bodyPr/>
          <a:lstStyle/>
          <a:p>
            <a:r>
              <a:rPr lang="nl-NL" dirty="0"/>
              <a:t>Tot slot</a:t>
            </a:r>
          </a:p>
        </p:txBody>
      </p:sp>
      <p:sp>
        <p:nvSpPr>
          <p:cNvPr id="3" name="Tijdelijke aanduiding voor inhoud 2">
            <a:extLst>
              <a:ext uri="{FF2B5EF4-FFF2-40B4-BE49-F238E27FC236}">
                <a16:creationId xmlns:a16="http://schemas.microsoft.com/office/drawing/2014/main" id="{AEF3A952-1076-4F9D-B467-B01D64E508A4}"/>
              </a:ext>
            </a:extLst>
          </p:cNvPr>
          <p:cNvSpPr>
            <a:spLocks noGrp="1"/>
          </p:cNvSpPr>
          <p:nvPr>
            <p:ph idx="1"/>
          </p:nvPr>
        </p:nvSpPr>
        <p:spPr/>
        <p:txBody>
          <a:bodyPr/>
          <a:lstStyle/>
          <a:p>
            <a:r>
              <a:rPr lang="nl-NL" dirty="0"/>
              <a:t>Wie heeft wat gedaan</a:t>
            </a:r>
          </a:p>
          <a:p>
            <a:r>
              <a:rPr lang="nl-NL" dirty="0"/>
              <a:t>Eventuele vragen?</a:t>
            </a:r>
          </a:p>
          <a:p>
            <a:r>
              <a:rPr lang="nl-NL" dirty="0"/>
              <a:t>presentatie</a:t>
            </a:r>
          </a:p>
        </p:txBody>
      </p:sp>
    </p:spTree>
    <p:extLst>
      <p:ext uri="{BB962C8B-B14F-4D97-AF65-F5344CB8AC3E}">
        <p14:creationId xmlns:p14="http://schemas.microsoft.com/office/powerpoint/2010/main" val="53370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63D085-E353-4BB2-BD4B-D1ED5563BCA8}"/>
              </a:ext>
            </a:extLst>
          </p:cNvPr>
          <p:cNvSpPr>
            <a:spLocks noGrp="1"/>
          </p:cNvSpPr>
          <p:nvPr>
            <p:ph type="title"/>
          </p:nvPr>
        </p:nvSpPr>
        <p:spPr/>
        <p:txBody>
          <a:bodyPr/>
          <a:lstStyle/>
          <a:p>
            <a:r>
              <a:rPr lang="nl-NL" dirty="0"/>
              <a:t>inhoudsopgave</a:t>
            </a:r>
          </a:p>
        </p:txBody>
      </p:sp>
      <p:sp>
        <p:nvSpPr>
          <p:cNvPr id="3" name="Tijdelijke aanduiding voor inhoud 2">
            <a:extLst>
              <a:ext uri="{FF2B5EF4-FFF2-40B4-BE49-F238E27FC236}">
                <a16:creationId xmlns:a16="http://schemas.microsoft.com/office/drawing/2014/main" id="{BA1F7A31-3082-4238-A4BB-76831EA01649}"/>
              </a:ext>
            </a:extLst>
          </p:cNvPr>
          <p:cNvSpPr>
            <a:spLocks noGrp="1"/>
          </p:cNvSpPr>
          <p:nvPr>
            <p:ph idx="1"/>
          </p:nvPr>
        </p:nvSpPr>
        <p:spPr/>
        <p:txBody>
          <a:bodyPr/>
          <a:lstStyle/>
          <a:p>
            <a:r>
              <a:rPr lang="nl-NL" dirty="0"/>
              <a:t>Wat voor keurmerk is het?</a:t>
            </a:r>
          </a:p>
          <a:p>
            <a:r>
              <a:rPr lang="nl-NL" dirty="0"/>
              <a:t>Voor wie is het keurmerk bedoeld?</a:t>
            </a:r>
          </a:p>
          <a:p>
            <a:r>
              <a:rPr lang="nl-NL" dirty="0"/>
              <a:t>Wat doet het keurmerk</a:t>
            </a:r>
          </a:p>
          <a:p>
            <a:r>
              <a:rPr lang="nl-NL" dirty="0"/>
              <a:t>Waarom is het een nuttig keurmerk?</a:t>
            </a:r>
          </a:p>
          <a:p>
            <a:r>
              <a:rPr lang="nl-NL" dirty="0"/>
              <a:t>Waarom vragen klanten die kwaliteit</a:t>
            </a:r>
          </a:p>
          <a:p>
            <a:r>
              <a:rPr lang="nl-NL" dirty="0"/>
              <a:t>Klanten laten zien</a:t>
            </a:r>
          </a:p>
          <a:p>
            <a:r>
              <a:rPr lang="nl-NL" dirty="0"/>
              <a:t>Kenmerken</a:t>
            </a:r>
          </a:p>
          <a:p>
            <a:r>
              <a:rPr lang="nl-NL" dirty="0"/>
              <a:t>Strenge wetgeving</a:t>
            </a:r>
          </a:p>
          <a:p>
            <a:r>
              <a:rPr lang="nl-NL" dirty="0"/>
              <a:t>Vertrouwen </a:t>
            </a:r>
            <a:r>
              <a:rPr lang="nl-NL" dirty="0" err="1"/>
              <a:t>nederlands</a:t>
            </a:r>
            <a:r>
              <a:rPr lang="nl-NL" dirty="0"/>
              <a:t> product</a:t>
            </a:r>
          </a:p>
          <a:p>
            <a:endParaRPr lang="nl-NL" dirty="0"/>
          </a:p>
        </p:txBody>
      </p:sp>
    </p:spTree>
    <p:extLst>
      <p:ext uri="{BB962C8B-B14F-4D97-AF65-F5344CB8AC3E}">
        <p14:creationId xmlns:p14="http://schemas.microsoft.com/office/powerpoint/2010/main" val="179401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D8CF9-350B-4577-BD8D-3CB92FDDC126}"/>
              </a:ext>
            </a:extLst>
          </p:cNvPr>
          <p:cNvSpPr>
            <a:spLocks noGrp="1"/>
          </p:cNvSpPr>
          <p:nvPr>
            <p:ph type="ctrTitle"/>
          </p:nvPr>
        </p:nvSpPr>
        <p:spPr>
          <a:xfrm>
            <a:off x="1507067" y="411611"/>
            <a:ext cx="7766936" cy="1646302"/>
          </a:xfrm>
        </p:spPr>
        <p:txBody>
          <a:bodyPr/>
          <a:lstStyle/>
          <a:p>
            <a:r>
              <a:rPr lang="nl-NL" dirty="0"/>
              <a:t>Wat voor keurmerk is het?</a:t>
            </a:r>
          </a:p>
        </p:txBody>
      </p:sp>
      <p:sp>
        <p:nvSpPr>
          <p:cNvPr id="3" name="Ondertitel 2">
            <a:extLst>
              <a:ext uri="{FF2B5EF4-FFF2-40B4-BE49-F238E27FC236}">
                <a16:creationId xmlns:a16="http://schemas.microsoft.com/office/drawing/2014/main" id="{922C30D6-A712-4956-B6CC-8B71ED11D3A9}"/>
              </a:ext>
            </a:extLst>
          </p:cNvPr>
          <p:cNvSpPr>
            <a:spLocks noGrp="1"/>
          </p:cNvSpPr>
          <p:nvPr>
            <p:ph type="subTitle" idx="1"/>
          </p:nvPr>
        </p:nvSpPr>
        <p:spPr>
          <a:xfrm>
            <a:off x="1307775" y="2694729"/>
            <a:ext cx="7766936" cy="1096899"/>
          </a:xfrm>
        </p:spPr>
        <p:txBody>
          <a:bodyPr>
            <a:normAutofit lnSpcReduction="10000"/>
          </a:bodyPr>
          <a:lstStyle/>
          <a:p>
            <a:pPr algn="ctr"/>
            <a:r>
              <a:rPr lang="nl-NL" dirty="0"/>
              <a:t>Het is een keurmerk voor de agrarische sector om aan te kunnen tonen dat een bedrijf zich aan bepaalde waardes en normen houd met omgang tot hun producten, het keurmerk geeft aan dat het bedrijf voldoet aan certificeringen en dat het goed om gaat met producten.</a:t>
            </a:r>
          </a:p>
        </p:txBody>
      </p:sp>
    </p:spTree>
    <p:extLst>
      <p:ext uri="{BB962C8B-B14F-4D97-AF65-F5344CB8AC3E}">
        <p14:creationId xmlns:p14="http://schemas.microsoft.com/office/powerpoint/2010/main" val="254280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42F06-ECB9-46D3-8646-0E6312006634}"/>
              </a:ext>
            </a:extLst>
          </p:cNvPr>
          <p:cNvSpPr>
            <a:spLocks noGrp="1"/>
          </p:cNvSpPr>
          <p:nvPr>
            <p:ph type="title"/>
          </p:nvPr>
        </p:nvSpPr>
        <p:spPr/>
        <p:txBody>
          <a:bodyPr/>
          <a:lstStyle/>
          <a:p>
            <a:r>
              <a:rPr lang="nl-NL" dirty="0"/>
              <a:t>Voor wie is het bedoeld?</a:t>
            </a:r>
          </a:p>
        </p:txBody>
      </p:sp>
      <p:sp>
        <p:nvSpPr>
          <p:cNvPr id="3" name="Tijdelijke aanduiding voor inhoud 2">
            <a:extLst>
              <a:ext uri="{FF2B5EF4-FFF2-40B4-BE49-F238E27FC236}">
                <a16:creationId xmlns:a16="http://schemas.microsoft.com/office/drawing/2014/main" id="{2253C6A0-D80B-478B-AD53-8EE233C3F41F}"/>
              </a:ext>
            </a:extLst>
          </p:cNvPr>
          <p:cNvSpPr>
            <a:spLocks noGrp="1"/>
          </p:cNvSpPr>
          <p:nvPr>
            <p:ph idx="1"/>
          </p:nvPr>
        </p:nvSpPr>
        <p:spPr/>
        <p:txBody>
          <a:bodyPr/>
          <a:lstStyle/>
          <a:p>
            <a:r>
              <a:rPr lang="nl-NL" dirty="0"/>
              <a:t>Het keurmerk is bedoeld voor alle bedrijven die agrarisch loonwerk verrichten in Nederland .</a:t>
            </a:r>
          </a:p>
          <a:p>
            <a:r>
              <a:rPr lang="nl-NL" dirty="0"/>
              <a:t>Voor de mensen die te maken hebben met het keurmerk als handels doeleind.</a:t>
            </a:r>
          </a:p>
          <a:p>
            <a:r>
              <a:rPr lang="nl-NL" dirty="0"/>
              <a:t>Voor mensen die zich graag bewust zijn hoe er met een product word om gegaan .</a:t>
            </a:r>
          </a:p>
          <a:p>
            <a:r>
              <a:rPr lang="nl-NL" dirty="0"/>
              <a:t>Voor mensen die samen staan voor een kwalitatief goed product.</a:t>
            </a:r>
          </a:p>
        </p:txBody>
      </p:sp>
      <p:pic>
        <p:nvPicPr>
          <p:cNvPr id="4" name="Afbeelding 3">
            <a:extLst>
              <a:ext uri="{FF2B5EF4-FFF2-40B4-BE49-F238E27FC236}">
                <a16:creationId xmlns:a16="http://schemas.microsoft.com/office/drawing/2014/main" id="{A1DD0356-894A-4CA5-99D0-1F366C73E86D}"/>
              </a:ext>
            </a:extLst>
          </p:cNvPr>
          <p:cNvPicPr>
            <a:picLocks noChangeAspect="1"/>
          </p:cNvPicPr>
          <p:nvPr/>
        </p:nvPicPr>
        <p:blipFill>
          <a:blip r:embed="rId2"/>
          <a:stretch>
            <a:fillRect/>
          </a:stretch>
        </p:blipFill>
        <p:spPr>
          <a:xfrm>
            <a:off x="5043157" y="4612384"/>
            <a:ext cx="2105685" cy="1659167"/>
          </a:xfrm>
          <a:prstGeom prst="rect">
            <a:avLst/>
          </a:prstGeom>
        </p:spPr>
      </p:pic>
    </p:spTree>
    <p:extLst>
      <p:ext uri="{BB962C8B-B14F-4D97-AF65-F5344CB8AC3E}">
        <p14:creationId xmlns:p14="http://schemas.microsoft.com/office/powerpoint/2010/main" val="401625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B8C8C4-6D59-4383-9DD7-C5DF469A1022}"/>
              </a:ext>
            </a:extLst>
          </p:cNvPr>
          <p:cNvSpPr>
            <a:spLocks noGrp="1"/>
          </p:cNvSpPr>
          <p:nvPr>
            <p:ph type="title"/>
          </p:nvPr>
        </p:nvSpPr>
        <p:spPr/>
        <p:txBody>
          <a:bodyPr/>
          <a:lstStyle/>
          <a:p>
            <a:r>
              <a:rPr lang="nl-NL" dirty="0"/>
              <a:t>Wat doet het keurmerk?</a:t>
            </a:r>
          </a:p>
        </p:txBody>
      </p:sp>
      <p:sp>
        <p:nvSpPr>
          <p:cNvPr id="3" name="Tijdelijke aanduiding voor inhoud 2">
            <a:extLst>
              <a:ext uri="{FF2B5EF4-FFF2-40B4-BE49-F238E27FC236}">
                <a16:creationId xmlns:a16="http://schemas.microsoft.com/office/drawing/2014/main" id="{08849AFE-7BDC-4F5C-8005-DD4D69AB6F4E}"/>
              </a:ext>
            </a:extLst>
          </p:cNvPr>
          <p:cNvSpPr>
            <a:spLocks noGrp="1"/>
          </p:cNvSpPr>
          <p:nvPr>
            <p:ph idx="1"/>
          </p:nvPr>
        </p:nvSpPr>
        <p:spPr/>
        <p:txBody>
          <a:bodyPr/>
          <a:lstStyle/>
          <a:p>
            <a:r>
              <a:rPr lang="nl-NL" dirty="0"/>
              <a:t>Het keurmerk staat voor bepaalde certificeringen</a:t>
            </a:r>
          </a:p>
          <a:p>
            <a:r>
              <a:rPr lang="nl-NL" dirty="0">
                <a:solidFill>
                  <a:schemeClr val="tx1"/>
                </a:solidFill>
              </a:rPr>
              <a:t>voedselveiligheidscertificaten (VVC) </a:t>
            </a:r>
          </a:p>
          <a:p>
            <a:r>
              <a:rPr lang="nl-NL" dirty="0"/>
              <a:t>Goede Manieren van Produceren (GMP)</a:t>
            </a:r>
          </a:p>
          <a:p>
            <a:r>
              <a:rPr lang="nl-NL" dirty="0"/>
              <a:t>Hazard Analysis </a:t>
            </a:r>
            <a:r>
              <a:rPr lang="nl-NL" dirty="0" err="1"/>
              <a:t>and</a:t>
            </a:r>
            <a:r>
              <a:rPr lang="nl-NL" dirty="0"/>
              <a:t> Critical Control Points, is een risico-inventarisatie voor voedingsmiddelen (HACCP)</a:t>
            </a:r>
          </a:p>
          <a:p>
            <a:endParaRPr lang="nl-NL" dirty="0"/>
          </a:p>
        </p:txBody>
      </p:sp>
      <p:pic>
        <p:nvPicPr>
          <p:cNvPr id="6" name="Afbeelding 5">
            <a:extLst>
              <a:ext uri="{FF2B5EF4-FFF2-40B4-BE49-F238E27FC236}">
                <a16:creationId xmlns:a16="http://schemas.microsoft.com/office/drawing/2014/main" id="{3E19437C-3272-4910-88E5-E1712C39A3C3}"/>
              </a:ext>
            </a:extLst>
          </p:cNvPr>
          <p:cNvPicPr>
            <a:picLocks noChangeAspect="1"/>
          </p:cNvPicPr>
          <p:nvPr/>
        </p:nvPicPr>
        <p:blipFill rotWithShape="1">
          <a:blip r:embed="rId3"/>
          <a:srcRect l="1122" t="-1337" b="1"/>
          <a:stretch/>
        </p:blipFill>
        <p:spPr>
          <a:xfrm>
            <a:off x="2297724" y="4161692"/>
            <a:ext cx="6118542" cy="2001683"/>
          </a:xfrm>
          <a:prstGeom prst="rect">
            <a:avLst/>
          </a:prstGeom>
        </p:spPr>
      </p:pic>
    </p:spTree>
    <p:extLst>
      <p:ext uri="{BB962C8B-B14F-4D97-AF65-F5344CB8AC3E}">
        <p14:creationId xmlns:p14="http://schemas.microsoft.com/office/powerpoint/2010/main" val="27216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E8586B-6B85-45E3-88F6-54BFF2F1FD6B}"/>
              </a:ext>
            </a:extLst>
          </p:cNvPr>
          <p:cNvSpPr>
            <a:spLocks noGrp="1"/>
          </p:cNvSpPr>
          <p:nvPr>
            <p:ph type="title"/>
          </p:nvPr>
        </p:nvSpPr>
        <p:spPr/>
        <p:txBody>
          <a:bodyPr/>
          <a:lstStyle/>
          <a:p>
            <a:r>
              <a:rPr lang="nl-NL" dirty="0"/>
              <a:t>Waarom is het een nuttig keurmerk</a:t>
            </a:r>
            <a:br>
              <a:rPr lang="nl-NL" dirty="0"/>
            </a:br>
            <a:endParaRPr lang="nl-NL" dirty="0"/>
          </a:p>
        </p:txBody>
      </p:sp>
      <p:sp>
        <p:nvSpPr>
          <p:cNvPr id="3" name="Tijdelijke aanduiding voor inhoud 2">
            <a:extLst>
              <a:ext uri="{FF2B5EF4-FFF2-40B4-BE49-F238E27FC236}">
                <a16:creationId xmlns:a16="http://schemas.microsoft.com/office/drawing/2014/main" id="{3BBAA546-EC77-4F53-9CDD-DA918DC8BE37}"/>
              </a:ext>
            </a:extLst>
          </p:cNvPr>
          <p:cNvSpPr>
            <a:spLocks noGrp="1"/>
          </p:cNvSpPr>
          <p:nvPr>
            <p:ph idx="1"/>
          </p:nvPr>
        </p:nvSpPr>
        <p:spPr/>
        <p:txBody>
          <a:bodyPr>
            <a:normAutofit/>
          </a:bodyPr>
          <a:lstStyle/>
          <a:p>
            <a:r>
              <a:rPr lang="nl-NL" dirty="0"/>
              <a:t>Je klanten zien dan dat je de voedselkwaliteit waarborgt </a:t>
            </a:r>
          </a:p>
          <a:p>
            <a:r>
              <a:rPr lang="nl-NL" dirty="0"/>
              <a:t>Als klanten van de loonwerker een of meer voedselveiligheidscertificaten heeft moeten zij kunnen laten zien dat hun loonwerker ook voldoet aan die zelfde eisen </a:t>
            </a:r>
          </a:p>
          <a:p>
            <a:r>
              <a:rPr lang="nl-NL" dirty="0"/>
              <a:t>Om te voorkomen dat een bedrijf telkens een controle krijgt van de certificatie-instellingen van zijn klanten moet het loonbedrijf kunnen laten zien dat hij gecertificeerd is voor VKL</a:t>
            </a:r>
          </a:p>
          <a:p>
            <a:endParaRPr lang="nl-NL" dirty="0"/>
          </a:p>
        </p:txBody>
      </p:sp>
    </p:spTree>
    <p:extLst>
      <p:ext uri="{BB962C8B-B14F-4D97-AF65-F5344CB8AC3E}">
        <p14:creationId xmlns:p14="http://schemas.microsoft.com/office/powerpoint/2010/main" val="1537673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010D6F-690D-45EB-9FDD-C2CD9B60AD27}"/>
              </a:ext>
            </a:extLst>
          </p:cNvPr>
          <p:cNvSpPr>
            <a:spLocks noGrp="1"/>
          </p:cNvSpPr>
          <p:nvPr>
            <p:ph type="title"/>
          </p:nvPr>
        </p:nvSpPr>
        <p:spPr/>
        <p:txBody>
          <a:bodyPr/>
          <a:lstStyle/>
          <a:p>
            <a:r>
              <a:rPr lang="nl-NL" dirty="0"/>
              <a:t>Waarom vragen klanten die kwaliteit</a:t>
            </a:r>
          </a:p>
        </p:txBody>
      </p:sp>
      <p:sp>
        <p:nvSpPr>
          <p:cNvPr id="3" name="Tijdelijke aanduiding voor inhoud 2">
            <a:extLst>
              <a:ext uri="{FF2B5EF4-FFF2-40B4-BE49-F238E27FC236}">
                <a16:creationId xmlns:a16="http://schemas.microsoft.com/office/drawing/2014/main" id="{F97D7E51-77D4-4692-AE9D-F456D73CC268}"/>
              </a:ext>
            </a:extLst>
          </p:cNvPr>
          <p:cNvSpPr>
            <a:spLocks noGrp="1"/>
          </p:cNvSpPr>
          <p:nvPr>
            <p:ph idx="1"/>
          </p:nvPr>
        </p:nvSpPr>
        <p:spPr/>
        <p:txBody>
          <a:bodyPr/>
          <a:lstStyle/>
          <a:p>
            <a:r>
              <a:rPr lang="nl-NL" dirty="0"/>
              <a:t>Klanten willen die kwaliteit omdat ze dan zekerheid hebben. Ze weten dan dat de loonwerker goed omgaat met de producten</a:t>
            </a:r>
          </a:p>
          <a:p>
            <a:r>
              <a:rPr lang="nl-NL" dirty="0"/>
              <a:t>De loonwerker draagt dan bij aan een deel productieverbetering</a:t>
            </a:r>
          </a:p>
          <a:p>
            <a:r>
              <a:rPr lang="nl-NL" dirty="0"/>
              <a:t>De loonwerker krijgt meer inzicht waardoor je betere presentaties krijgt voor zowel loonwerker als klant krijgt</a:t>
            </a:r>
          </a:p>
        </p:txBody>
      </p:sp>
    </p:spTree>
    <p:extLst>
      <p:ext uri="{BB962C8B-B14F-4D97-AF65-F5344CB8AC3E}">
        <p14:creationId xmlns:p14="http://schemas.microsoft.com/office/powerpoint/2010/main" val="1826717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6882CA-5383-40ED-9C04-4669E62E1A0A}"/>
              </a:ext>
            </a:extLst>
          </p:cNvPr>
          <p:cNvSpPr>
            <a:spLocks noGrp="1"/>
          </p:cNvSpPr>
          <p:nvPr>
            <p:ph type="title"/>
          </p:nvPr>
        </p:nvSpPr>
        <p:spPr/>
        <p:txBody>
          <a:bodyPr/>
          <a:lstStyle/>
          <a:p>
            <a:r>
              <a:rPr lang="nl-NL" dirty="0"/>
              <a:t>Klanten laten zien</a:t>
            </a:r>
          </a:p>
        </p:txBody>
      </p:sp>
      <p:sp>
        <p:nvSpPr>
          <p:cNvPr id="3" name="Tijdelijke aanduiding voor inhoud 2">
            <a:extLst>
              <a:ext uri="{FF2B5EF4-FFF2-40B4-BE49-F238E27FC236}">
                <a16:creationId xmlns:a16="http://schemas.microsoft.com/office/drawing/2014/main" id="{6960F9DF-6800-4E2B-A32E-A69D7D45F858}"/>
              </a:ext>
            </a:extLst>
          </p:cNvPr>
          <p:cNvSpPr>
            <a:spLocks noGrp="1"/>
          </p:cNvSpPr>
          <p:nvPr>
            <p:ph idx="1"/>
          </p:nvPr>
        </p:nvSpPr>
        <p:spPr/>
        <p:txBody>
          <a:bodyPr/>
          <a:lstStyle/>
          <a:p>
            <a:r>
              <a:rPr lang="nl-NL" dirty="0"/>
              <a:t>Het ziet er goed uit voor klanten, vooral als je meerdere certificeringen hebt</a:t>
            </a:r>
          </a:p>
          <a:p>
            <a:r>
              <a:rPr lang="nl-NL" dirty="0"/>
              <a:t>De gecertificeerde loonwerkers worden op de website vermeldt van de VKL</a:t>
            </a:r>
          </a:p>
          <a:p>
            <a:endParaRPr lang="nl-NL" dirty="0"/>
          </a:p>
          <a:p>
            <a:endParaRPr lang="nl-NL" dirty="0"/>
          </a:p>
          <a:p>
            <a:endParaRPr lang="nl-NL" dirty="0"/>
          </a:p>
        </p:txBody>
      </p:sp>
    </p:spTree>
    <p:extLst>
      <p:ext uri="{BB962C8B-B14F-4D97-AF65-F5344CB8AC3E}">
        <p14:creationId xmlns:p14="http://schemas.microsoft.com/office/powerpoint/2010/main" val="843756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6269BA-72B9-42B0-9021-8EB1AEA08D68}"/>
              </a:ext>
            </a:extLst>
          </p:cNvPr>
          <p:cNvSpPr>
            <a:spLocks noGrp="1"/>
          </p:cNvSpPr>
          <p:nvPr>
            <p:ph type="title"/>
          </p:nvPr>
        </p:nvSpPr>
        <p:spPr/>
        <p:txBody>
          <a:bodyPr/>
          <a:lstStyle/>
          <a:p>
            <a:r>
              <a:rPr lang="nl-NL" dirty="0"/>
              <a:t>kenmerken</a:t>
            </a:r>
          </a:p>
        </p:txBody>
      </p:sp>
      <p:sp>
        <p:nvSpPr>
          <p:cNvPr id="3" name="Tijdelijke aanduiding voor inhoud 2">
            <a:extLst>
              <a:ext uri="{FF2B5EF4-FFF2-40B4-BE49-F238E27FC236}">
                <a16:creationId xmlns:a16="http://schemas.microsoft.com/office/drawing/2014/main" id="{E1861623-C74C-4936-A59B-82BAC1AF0012}"/>
              </a:ext>
            </a:extLst>
          </p:cNvPr>
          <p:cNvSpPr>
            <a:spLocks noGrp="1"/>
          </p:cNvSpPr>
          <p:nvPr>
            <p:ph idx="1"/>
          </p:nvPr>
        </p:nvSpPr>
        <p:spPr/>
        <p:txBody>
          <a:bodyPr/>
          <a:lstStyle/>
          <a:p>
            <a:r>
              <a:rPr lang="nl-NL" dirty="0"/>
              <a:t>Logo voeren</a:t>
            </a:r>
          </a:p>
          <a:p>
            <a:r>
              <a:rPr lang="nl-NL" dirty="0"/>
              <a:t>Stickers plakken</a:t>
            </a:r>
          </a:p>
          <a:p>
            <a:r>
              <a:rPr lang="nl-NL" dirty="0"/>
              <a:t>Veilig verhaal</a:t>
            </a:r>
          </a:p>
          <a:p>
            <a:r>
              <a:rPr lang="nl-NL" dirty="0" err="1"/>
              <a:t>Trac</a:t>
            </a:r>
            <a:r>
              <a:rPr lang="nl-NL" dirty="0"/>
              <a:t> en </a:t>
            </a:r>
            <a:r>
              <a:rPr lang="nl-NL" dirty="0" err="1"/>
              <a:t>tracing</a:t>
            </a:r>
            <a:endParaRPr lang="nl-NL" dirty="0"/>
          </a:p>
        </p:txBody>
      </p:sp>
    </p:spTree>
    <p:extLst>
      <p:ext uri="{BB962C8B-B14F-4D97-AF65-F5344CB8AC3E}">
        <p14:creationId xmlns:p14="http://schemas.microsoft.com/office/powerpoint/2010/main" val="3896561549"/>
      </p:ext>
    </p:extLst>
  </p:cSld>
  <p:clrMapOvr>
    <a:masterClrMapping/>
  </p:clrMapOvr>
</p:sld>
</file>

<file path=ppt/theme/theme1.xml><?xml version="1.0" encoding="utf-8"?>
<a:theme xmlns:a="http://schemas.openxmlformats.org/drawingml/2006/main" name="Facet">
  <a:themeElements>
    <a:clrScheme name="Lichtkrant">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304</TotalTime>
  <Words>1067</Words>
  <Application>Microsoft Office PowerPoint</Application>
  <PresentationFormat>Breedbeeld</PresentationFormat>
  <Paragraphs>80</Paragraphs>
  <Slides>12</Slides>
  <Notes>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Trebuchet MS</vt:lpstr>
      <vt:lpstr>Wingdings 3</vt:lpstr>
      <vt:lpstr>Facet</vt:lpstr>
      <vt:lpstr>Presentatie VKL</vt:lpstr>
      <vt:lpstr>inhoudsopgave</vt:lpstr>
      <vt:lpstr>Wat voor keurmerk is het?</vt:lpstr>
      <vt:lpstr>Voor wie is het bedoeld?</vt:lpstr>
      <vt:lpstr>Wat doet het keurmerk?</vt:lpstr>
      <vt:lpstr>Waarom is het een nuttig keurmerk </vt:lpstr>
      <vt:lpstr>Waarom vragen klanten die kwaliteit</vt:lpstr>
      <vt:lpstr>Klanten laten zien</vt:lpstr>
      <vt:lpstr>kenmerken</vt:lpstr>
      <vt:lpstr>Strenge wetgeving</vt:lpstr>
      <vt:lpstr>Vertrouwen Nederlands product</vt:lpstr>
      <vt:lpstr>Tot slot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VKL</dc:title>
  <dc:creator>31617</dc:creator>
  <cp:lastModifiedBy>Vera-PC</cp:lastModifiedBy>
  <cp:revision>13</cp:revision>
  <dcterms:created xsi:type="dcterms:W3CDTF">2020-03-18T13:30:52Z</dcterms:created>
  <dcterms:modified xsi:type="dcterms:W3CDTF">2020-03-19T09:49:42Z</dcterms:modified>
</cp:coreProperties>
</file>